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89316F-FD75-4535-9B3E-EC7D9AF949D4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58DDC-0D0A-476E-A737-B68A935BB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49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6CC19-A720-4F8C-B8B9-24DA3285ABF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490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2310-DABA-3F80-843A-A56BD4224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2FEF21-2E1A-1548-A291-5CEB8F6A8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8E949-299A-9CEC-C277-3DD776F71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533F9-91FA-F368-2867-6C0ED30D7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8B8BC-F7E1-A3EE-561C-9636AA496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332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FA34B-E7EF-CAA8-24B2-2A503479C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B7ABE-1A76-B38F-C688-7F7368B1B8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1A1F3-7347-7A99-1AE3-DACF8A083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A597A-7207-B84B-4451-641E3B5DA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7FC81-3E26-7D49-1DAC-968289AF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92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2F88EC-8263-3BE9-DBDD-A53891A81F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C26D2C-B91B-7506-6A64-F57A4BD933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2345B-9756-C280-AEB6-9C4F3C92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528E5-AF0E-8CE4-EEF2-373A8D562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03C25-6E11-FCD4-285E-7A755A4D5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23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ED2E1-6E72-195B-0DAC-93B5AC08C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B23E9-D730-CF85-9888-C020F1AA4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76FB3-8F79-E8B4-D005-5DE55B7CF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26195-3A55-86C5-1A23-6A724811F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E0488-E44A-2DF0-D283-6EDF8124B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856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65442-BA9D-1F0B-AA45-5AFBF9790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7F9E0-7638-29EE-D8B6-F4B15A7B4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80F8D-0075-5649-1BAF-2DC96DD5C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F5AF5-B482-A982-6CFB-EC9E0EC3A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931A5-81F1-69B2-491E-B9FB15FDD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983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B0B66-2665-41A4-1700-0EBF5D738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43A73-920D-D2B9-F54E-257DD51874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BEB813-1F78-395C-B28F-F9850918C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C4013-4068-B6A4-D1EE-5991F9533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1F439B-6E4C-C0E4-882C-34652BC3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41ADF7-D77D-10BF-E7B6-1024F1177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000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E151F-F6E8-BA0D-AAF4-5CB9CA447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1EA9D-04CD-04C4-C8DD-36F058853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F7A25C-10A6-279D-FB63-7AA3EFFAC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741EE3-0B05-4972-A624-B81BBAB0BD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FF3020-85B2-74F2-8024-5971EBC016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83E61B-5F70-7D11-AFAE-C9EC5FD3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F205A6-5A2E-71C6-666F-CCF5E1168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969C43-5F13-DB62-39DA-5D8082D55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267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5F8D6-9629-ECED-9544-8E6F4B12A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286CC4-3C76-4333-85FC-19E3EA96D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E83184-61B8-86A9-0EB9-E7D0AFA2A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6D57B5-A868-09EE-3BDD-11B683F14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05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0EC2E-9E76-1C05-2893-A9F50EE0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6ACC4E-F8BE-2EA4-8BA4-E8C7E3ACC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F3D870-67C5-7DE9-9478-0B7B9AFD0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17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95DE2-6A2F-5818-1439-96E46E582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5997D-9FDF-F450-14D0-9DCBC207A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E97145-E679-98F0-2399-3628AC0E0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7982AF-AC0B-B1BF-EDE1-DB62F49E5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BAF55D-50E4-CCD9-2A76-575B4534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518F7-6E83-A615-24E4-8AA97DB5C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077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BCAFE-233C-F3AD-F3AC-3A588810B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E3695-CDF5-074F-7F12-F598745A4F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C17E6-943D-9F05-CA26-8D5CCD680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E0295-1661-0DF0-C0B8-22521CC5E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D0D03-C11C-0E5F-607B-7E6362760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A44865-23C9-60FE-461D-E8F885940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005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CA6C45-4DB5-CDA4-4F60-EAA1B1FF8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DA289-D386-6B74-C749-3586D937F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5F261-B539-24D6-7F6E-8AEEFE14E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8F837-4D70-4435-ABE2-369D4C9CBFB1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CDEE9-60F7-B74D-EBEF-0B61AEA8D0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E3C27-960D-3FC1-0C6E-EC4981687F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E75B1-7F27-4E54-BA7C-C5789B7EF2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514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70E3BDE8-1D87-BD5A-54B9-9ACCF49C5D9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572212" y="-18729123"/>
              <a:ext cx="21336425" cy="4431624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1336425" cy="44316246"/>
                    </a:xfrm>
                    <a:prstGeom prst="rect">
                      <a:avLst/>
                    </a:prstGeom>
                  </am3d:spPr>
                  <am3d:camera>
                    <am3d:pos x="0" y="0" z="5242973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03667" d="1000000"/>
                    <am3d:preTrans dx="-16060" dy="-17999933" dz="-475291"/>
                    <am3d:scale>
                      <am3d:sx n="1000000" d="1000000"/>
                      <am3d:sy n="1000000" d="1000000"/>
                      <am3d:sz n="1000000" d="1000000"/>
                    </am3d:scale>
                    <am3d:rot ax="10643362" ay="92457" az="1079578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12911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70E3BDE8-1D87-BD5A-54B9-9ACCF49C5D9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572212" y="-18729123"/>
                <a:ext cx="21336425" cy="44316246"/>
              </a:xfrm>
              <a:prstGeom prst="rect">
                <a:avLst/>
              </a:prstGeom>
            </p:spPr>
          </p:pic>
        </mc:Fallback>
      </mc:AlternateContent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FF025D14-4D41-FDB6-1E8D-C455C9AF7F2B}"/>
              </a:ext>
            </a:extLst>
          </p:cNvPr>
          <p:cNvSpPr/>
          <p:nvPr/>
        </p:nvSpPr>
        <p:spPr>
          <a:xfrm>
            <a:off x="-3284934" y="-17729142"/>
            <a:ext cx="18963860" cy="41625078"/>
          </a:xfrm>
          <a:prstGeom prst="flowChartAlternateProcess">
            <a:avLst/>
          </a:prstGeom>
          <a:gradFill flip="none" rotWithShape="1">
            <a:gsLst>
              <a:gs pos="20160">
                <a:srgbClr val="D65B7E">
                  <a:alpha val="42000"/>
                </a:srgbClr>
              </a:gs>
              <a:gs pos="73948">
                <a:srgbClr val="BF4DB3"/>
              </a:gs>
              <a:gs pos="0">
                <a:schemeClr val="bg1"/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DD645E6F-E6C6-601C-D385-EA822A2AD6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105" y="216569"/>
            <a:ext cx="6015790" cy="6424863"/>
          </a:xfrm>
          <a:prstGeom prst="rect">
            <a:avLst/>
          </a:prstGeom>
          <a:noFill/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178EB68-91CE-64DD-13CC-1A9D0BDFBB3A}"/>
              </a:ext>
            </a:extLst>
          </p:cNvPr>
          <p:cNvSpPr/>
          <p:nvPr/>
        </p:nvSpPr>
        <p:spPr>
          <a:xfrm>
            <a:off x="3708534" y="-17037935"/>
            <a:ext cx="4774932" cy="12192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93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767FE06-8C29-3D63-46CA-5F2C42B38B04}"/>
              </a:ext>
            </a:extLst>
          </p:cNvPr>
          <p:cNvSpPr/>
          <p:nvPr/>
        </p:nvSpPr>
        <p:spPr>
          <a:xfrm>
            <a:off x="-587828" y="5092240"/>
            <a:ext cx="13411200" cy="24061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F07BFF2-C3F0-2173-3650-238F7C47C116}"/>
              </a:ext>
            </a:extLst>
          </p:cNvPr>
          <p:cNvGrpSpPr/>
          <p:nvPr/>
        </p:nvGrpSpPr>
        <p:grpSpPr>
          <a:xfrm>
            <a:off x="4241694" y="-34081"/>
            <a:ext cx="3505413" cy="6926162"/>
            <a:chOff x="-4572212" y="-18729123"/>
            <a:chExt cx="21336425" cy="44316246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" name="3D Model 3">
                  <a:extLst>
                    <a:ext uri="{FF2B5EF4-FFF2-40B4-BE49-F238E27FC236}">
                      <a16:creationId xmlns:a16="http://schemas.microsoft.com/office/drawing/2014/main" id="{70E3BDE8-1D87-BD5A-54B9-9ACCF49C5D9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4572212" y="-18729123"/>
                <a:ext cx="21336425" cy="44316246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3505413" cy="6926162"/>
                      </a:xfrm>
                      <a:prstGeom prst="rect">
                        <a:avLst/>
                      </a:prstGeom>
                    </am3d:spPr>
                    <am3d:camera>
                      <am3d:pos x="0" y="0" z="52429731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6203667" d="1000000"/>
                      <am3d:preTrans dx="-16060" dy="-17999933" dz="-47529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0643362" ay="92457" az="10795786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8016272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" name="3D Model 3">
                  <a:extLst>
                    <a:ext uri="{FF2B5EF4-FFF2-40B4-BE49-F238E27FC236}">
                      <a16:creationId xmlns:a16="http://schemas.microsoft.com/office/drawing/2014/main" id="{70E3BDE8-1D87-BD5A-54B9-9ACCF49C5D9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241694" y="-34081"/>
                  <a:ext cx="3505413" cy="692616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7" name="Flowchart: Alternate Process 6">
              <a:extLst>
                <a:ext uri="{FF2B5EF4-FFF2-40B4-BE49-F238E27FC236}">
                  <a16:creationId xmlns:a16="http://schemas.microsoft.com/office/drawing/2014/main" id="{FF025D14-4D41-FDB6-1E8D-C455C9AF7F2B}"/>
                </a:ext>
              </a:extLst>
            </p:cNvPr>
            <p:cNvSpPr/>
            <p:nvPr/>
          </p:nvSpPr>
          <p:spPr>
            <a:xfrm>
              <a:off x="-3284934" y="-17729142"/>
              <a:ext cx="18963860" cy="41625078"/>
            </a:xfrm>
            <a:prstGeom prst="flowChartAlternateProcess">
              <a:avLst/>
            </a:prstGeom>
            <a:gradFill flip="none" rotWithShape="1">
              <a:gsLst>
                <a:gs pos="20160">
                  <a:srgbClr val="D65B7E">
                    <a:alpha val="42000"/>
                  </a:srgbClr>
                </a:gs>
                <a:gs pos="73948">
                  <a:srgbClr val="BF4DB3"/>
                </a:gs>
                <a:gs pos="0">
                  <a:schemeClr val="bg1"/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bg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178EB68-91CE-64DD-13CC-1A9D0BDFBB3A}"/>
                </a:ext>
              </a:extLst>
            </p:cNvPr>
            <p:cNvSpPr/>
            <p:nvPr/>
          </p:nvSpPr>
          <p:spPr>
            <a:xfrm>
              <a:off x="3708534" y="-17037935"/>
              <a:ext cx="4774932" cy="121920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3B7D62A-6231-3054-2776-5A0D4B308AF1}"/>
              </a:ext>
            </a:extLst>
          </p:cNvPr>
          <p:cNvSpPr txBox="1"/>
          <p:nvPr/>
        </p:nvSpPr>
        <p:spPr>
          <a:xfrm>
            <a:off x="1456465" y="2282655"/>
            <a:ext cx="986035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kern="1200" dirty="0">
                <a:gradFill>
                  <a:gsLst>
                    <a:gs pos="0">
                      <a:srgbClr val="9C43F7"/>
                    </a:gs>
                    <a:gs pos="92857">
                      <a:srgbClr val="E6616B"/>
                    </a:gs>
                    <a:gs pos="55000">
                      <a:srgbClr val="B74DBE"/>
                    </a:gs>
                    <a:gs pos="55889">
                      <a:srgbClr val="9C43F7"/>
                    </a:gs>
                  </a:gsLst>
                  <a:path path="rect">
                    <a:fillToRect l="100000" t="100000"/>
                  </a:path>
                </a:gradFill>
                <a:effectLst/>
                <a:latin typeface="Aptos" panose="020B0004020202020204" pitchFamily="34" charset="0"/>
              </a:rPr>
              <a:t>From Premium to Practical</a:t>
            </a:r>
            <a:br>
              <a:rPr lang="en-US" sz="6000" dirty="0">
                <a:effectLst/>
              </a:rPr>
            </a:br>
            <a:endParaRPr lang="en-US" sz="6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941CEF-053E-2C15-B051-5DC629C8D6BE}"/>
              </a:ext>
            </a:extLst>
          </p:cNvPr>
          <p:cNvSpPr txBox="1"/>
          <p:nvPr/>
        </p:nvSpPr>
        <p:spPr>
          <a:xfrm>
            <a:off x="2290340" y="3462111"/>
            <a:ext cx="76113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spc="300" dirty="0">
                <a:gradFill flip="none" rotWithShape="1">
                  <a:gsLst>
                    <a:gs pos="0">
                      <a:srgbClr val="9C43F7"/>
                    </a:gs>
                    <a:gs pos="92857">
                      <a:srgbClr val="E6616B"/>
                    </a:gs>
                    <a:gs pos="55000">
                      <a:srgbClr val="B74DBE"/>
                    </a:gs>
                    <a:gs pos="55889">
                      <a:srgbClr val="9C43F7"/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</a:rPr>
              <a:t>Apple Slashes iPhone Prices in China</a:t>
            </a:r>
            <a:endParaRPr lang="en-US" sz="2800" spc="300" dirty="0"/>
          </a:p>
        </p:txBody>
      </p:sp>
      <p:pic>
        <p:nvPicPr>
          <p:cNvPr id="8" name="Picture 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DD645E6F-E6C6-601C-D385-EA822A2AD6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772" y="3153249"/>
            <a:ext cx="533256" cy="5515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42332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518 0.00486 L 0.49518 0.0048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Widescreen</PresentationFormat>
  <Paragraphs>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Humana Inc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Swarnim Sunuwar</dc:creator>
  <cp:lastModifiedBy>Swarnim Sunuwar</cp:lastModifiedBy>
  <cp:revision>1</cp:revision>
  <dcterms:created xsi:type="dcterms:W3CDTF">2024-06-20T16:21:33Z</dcterms:created>
  <dcterms:modified xsi:type="dcterms:W3CDTF">2024-06-20T16:24:37Z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ca4496f-2520-4389-a258-325ed75de6ee_Enabled">
    <vt:lpwstr>true</vt:lpwstr>
  </property>
  <property fmtid="{D5CDD505-2E9C-101B-9397-08002B2CF9AE}" pid="3" name="MSIP_Label_dca4496f-2520-4389-a258-325ed75de6ee_SetDate">
    <vt:lpwstr>2024-06-20T16:24:27Z</vt:lpwstr>
  </property>
  <property fmtid="{D5CDD505-2E9C-101B-9397-08002B2CF9AE}" pid="4" name="MSIP_Label_dca4496f-2520-4389-a258-325ed75de6ee_Method">
    <vt:lpwstr>Standard</vt:lpwstr>
  </property>
  <property fmtid="{D5CDD505-2E9C-101B-9397-08002B2CF9AE}" pid="5" name="MSIP_Label_dca4496f-2520-4389-a258-325ed75de6ee_Name">
    <vt:lpwstr>INTERNAL</vt:lpwstr>
  </property>
  <property fmtid="{D5CDD505-2E9C-101B-9397-08002B2CF9AE}" pid="6" name="MSIP_Label_dca4496f-2520-4389-a258-325ed75de6ee_SiteId">
    <vt:lpwstr>2bef8bf1-03db-48c4-b5af-ed068273b9c8</vt:lpwstr>
  </property>
  <property fmtid="{D5CDD505-2E9C-101B-9397-08002B2CF9AE}" pid="7" name="MSIP_Label_dca4496f-2520-4389-a258-325ed75de6ee_ActionId">
    <vt:lpwstr>2577729c-9d55-4ebb-a643-f976432977f8</vt:lpwstr>
  </property>
  <property fmtid="{D5CDD505-2E9C-101B-9397-08002B2CF9AE}" pid="8" name="MSIP_Label_dca4496f-2520-4389-a258-325ed75de6ee_ContentBits">
    <vt:lpwstr>0</vt:lpwstr>
  </property>
</Properties>
</file>

<file path=docProps/thumbnail.jpeg>
</file>